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72008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English letters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424936" cy="525658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4800" dirty="0" smtClean="0">
                <a:solidFill>
                  <a:srgbClr val="FF0000"/>
                </a:solidFill>
              </a:rPr>
              <a:t>     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l"/>
            <a:r>
              <a:rPr lang="en-US" sz="4800" b="1" dirty="0" smtClean="0">
                <a:solidFill>
                  <a:srgbClr val="FF0000"/>
                </a:solidFill>
              </a:rPr>
              <a:t>   </a:t>
            </a:r>
            <a:r>
              <a:rPr lang="en-US" sz="10400" b="1" dirty="0" smtClean="0">
                <a:solidFill>
                  <a:srgbClr val="FF0000"/>
                </a:solidFill>
              </a:rPr>
              <a:t>A [</a:t>
            </a:r>
            <a:r>
              <a:rPr lang="en-US" sz="10400" b="1" dirty="0" err="1" smtClean="0">
                <a:solidFill>
                  <a:srgbClr val="FF0000"/>
                </a:solidFill>
              </a:rPr>
              <a:t>eɪ</a:t>
            </a:r>
            <a:r>
              <a:rPr lang="en-US" sz="10400" b="1" dirty="0" smtClean="0">
                <a:solidFill>
                  <a:srgbClr val="FF0000"/>
                </a:solidFill>
              </a:rPr>
              <a:t>]</a:t>
            </a:r>
          </a:p>
          <a:p>
            <a:pPr algn="l"/>
            <a:r>
              <a:rPr lang="en-US" sz="10400" b="1" dirty="0" smtClean="0">
                <a:solidFill>
                  <a:srgbClr val="FF0000"/>
                </a:solidFill>
              </a:rPr>
              <a:t>      </a:t>
            </a:r>
            <a:r>
              <a:rPr lang="en-US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Bb</a:t>
            </a:r>
            <a:r>
              <a:rPr lang="en-US" sz="10400" b="1" dirty="0" smtClean="0">
                <a:solidFill>
                  <a:srgbClr val="FF0000"/>
                </a:solidFill>
              </a:rPr>
              <a:t> </a:t>
            </a:r>
            <a:r>
              <a:rPr lang="en-US" sz="10400" b="1" dirty="0" smtClean="0"/>
              <a:t>[bi:].</a:t>
            </a:r>
            <a:endParaRPr lang="en-US" sz="104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10400" b="1" dirty="0" smtClean="0">
                <a:solidFill>
                  <a:srgbClr val="FF0000"/>
                </a:solidFill>
              </a:rPr>
              <a:t>              </a:t>
            </a:r>
            <a:r>
              <a:rPr lang="en-US" sz="10400" b="1" dirty="0" smtClean="0">
                <a:solidFill>
                  <a:srgbClr val="00B050"/>
                </a:solidFill>
              </a:rPr>
              <a:t>Cc [</a:t>
            </a:r>
            <a:r>
              <a:rPr lang="en-US" sz="10400" b="1" dirty="0" err="1" smtClean="0">
                <a:solidFill>
                  <a:srgbClr val="00B050"/>
                </a:solidFill>
              </a:rPr>
              <a:t>si</a:t>
            </a:r>
            <a:r>
              <a:rPr lang="en-US" sz="10400" b="1" dirty="0" smtClean="0">
                <a:solidFill>
                  <a:srgbClr val="00B050"/>
                </a:solidFill>
              </a:rPr>
              <a:t>ː]</a:t>
            </a:r>
            <a:endParaRPr lang="ru-RU" sz="10400" b="1" dirty="0" smtClean="0">
              <a:solidFill>
                <a:srgbClr val="00B050"/>
              </a:solidFill>
            </a:endParaRPr>
          </a:p>
          <a:p>
            <a:pPr algn="l"/>
            <a:r>
              <a:rPr lang="ru-RU" sz="10400" dirty="0" smtClean="0">
                <a:solidFill>
                  <a:srgbClr val="92D050"/>
                </a:solidFill>
              </a:rPr>
              <a:t>     </a:t>
            </a:r>
            <a:endParaRPr lang="ru-RU" sz="10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Guess?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7651576" cy="4824536"/>
          </a:xfrm>
        </p:spPr>
        <p:txBody>
          <a:bodyPr>
            <a:normAutofit/>
          </a:bodyPr>
          <a:lstStyle/>
          <a:p>
            <a:r>
              <a:rPr lang="en-US" sz="7200" b="1" dirty="0" err="1" smtClean="0">
                <a:solidFill>
                  <a:schemeClr val="bg1">
                    <a:lumMod val="50000"/>
                  </a:schemeClr>
                </a:solidFill>
              </a:rPr>
              <a:t>Kk</a:t>
            </a:r>
            <a:r>
              <a:rPr lang="en-US" sz="7200" b="1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7200" b="1" dirty="0" err="1" smtClean="0">
                <a:solidFill>
                  <a:schemeClr val="bg1">
                    <a:lumMod val="50000"/>
                  </a:schemeClr>
                </a:solidFill>
              </a:rPr>
              <a:t>keɪ</a:t>
            </a:r>
            <a:r>
              <a:rPr lang="en-US" sz="72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r>
              <a:rPr lang="en-US" sz="72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7200" b="1" dirty="0" smtClean="0">
                <a:solidFill>
                  <a:srgbClr val="C00000"/>
                </a:solidFill>
              </a:rPr>
              <a:t>    Ll [el] </a:t>
            </a:r>
          </a:p>
          <a:p>
            <a:r>
              <a:rPr lang="en-US" sz="7200" b="1" dirty="0" smtClean="0">
                <a:solidFill>
                  <a:srgbClr val="C00000"/>
                </a:solidFill>
              </a:rPr>
              <a:t>       </a:t>
            </a:r>
            <a:r>
              <a:rPr lang="ru-RU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</a:t>
            </a:r>
            <a:r>
              <a:rPr 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sz="7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</a:t>
            </a:r>
            <a:r>
              <a:rPr lang="en-US" sz="7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Nn</a:t>
            </a:r>
            <a:r>
              <a:rPr 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7200" b="1" dirty="0" smtClean="0">
                <a:solidFill>
                  <a:schemeClr val="bg1">
                    <a:lumMod val="50000"/>
                  </a:schemeClr>
                </a:solidFill>
              </a:rPr>
              <a:t>en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endParaRPr lang="en-US" sz="7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3491880" y="5085184"/>
            <a:ext cx="1224136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1340768"/>
            <a:ext cx="64807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708920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 rot="14456922">
            <a:off x="1691892" y="4068488"/>
            <a:ext cx="1868136" cy="2088232"/>
          </a:xfrm>
          <a:prstGeom prst="blockArc">
            <a:avLst>
              <a:gd name="adj1" fmla="val 1085490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2040" y="3861048"/>
            <a:ext cx="7200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Арка 11"/>
          <p:cNvSpPr/>
          <p:nvPr/>
        </p:nvSpPr>
        <p:spPr>
          <a:xfrm rot="5138729">
            <a:off x="4270022" y="3913435"/>
            <a:ext cx="1584176" cy="144016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вно 12"/>
          <p:cNvSpPr/>
          <p:nvPr/>
        </p:nvSpPr>
        <p:spPr>
          <a:xfrm>
            <a:off x="6948264" y="2996952"/>
            <a:ext cx="1584176" cy="158417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32240" y="2852936"/>
            <a:ext cx="4320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04248" y="2708920"/>
            <a:ext cx="14401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141277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Арка 17"/>
          <p:cNvSpPr/>
          <p:nvPr/>
        </p:nvSpPr>
        <p:spPr>
          <a:xfrm rot="4819038">
            <a:off x="6120421" y="4273345"/>
            <a:ext cx="1868136" cy="2088232"/>
          </a:xfrm>
          <a:prstGeom prst="blockArc">
            <a:avLst>
              <a:gd name="adj1" fmla="val 1085490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0232" y="5013176"/>
            <a:ext cx="50405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Арка 19"/>
          <p:cNvSpPr/>
          <p:nvPr/>
        </p:nvSpPr>
        <p:spPr>
          <a:xfrm rot="3301042">
            <a:off x="1644555" y="4108852"/>
            <a:ext cx="1868136" cy="2088232"/>
          </a:xfrm>
          <a:prstGeom prst="blockArc">
            <a:avLst>
              <a:gd name="adj1" fmla="val 1085490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3861048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овина рамки 21"/>
          <p:cNvSpPr/>
          <p:nvPr/>
        </p:nvSpPr>
        <p:spPr>
          <a:xfrm rot="2715262">
            <a:off x="1375809" y="557344"/>
            <a:ext cx="1933049" cy="214673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Арка 22"/>
          <p:cNvSpPr/>
          <p:nvPr/>
        </p:nvSpPr>
        <p:spPr>
          <a:xfrm rot="4789981">
            <a:off x="4405867" y="1071234"/>
            <a:ext cx="1326311" cy="1715279"/>
          </a:xfrm>
          <a:prstGeom prst="blockArc">
            <a:avLst>
              <a:gd name="adj1" fmla="val 1141968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Арка 23"/>
          <p:cNvSpPr/>
          <p:nvPr/>
        </p:nvSpPr>
        <p:spPr>
          <a:xfrm rot="4789981">
            <a:off x="4402238" y="1857740"/>
            <a:ext cx="1334360" cy="2088232"/>
          </a:xfrm>
          <a:prstGeom prst="blockArc">
            <a:avLst>
              <a:gd name="adj1" fmla="val 12712393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Диагональная полоса 24"/>
          <p:cNvSpPr/>
          <p:nvPr/>
        </p:nvSpPr>
        <p:spPr>
          <a:xfrm rot="18423317">
            <a:off x="597597" y="2954023"/>
            <a:ext cx="1152128" cy="108012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Диагональная полоса 25"/>
          <p:cNvSpPr/>
          <p:nvPr/>
        </p:nvSpPr>
        <p:spPr>
          <a:xfrm rot="15412924">
            <a:off x="80645" y="3212501"/>
            <a:ext cx="1152128" cy="108012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Диагональная полоса 26"/>
          <p:cNvSpPr/>
          <p:nvPr/>
        </p:nvSpPr>
        <p:spPr>
          <a:xfrm rot="9794822">
            <a:off x="814787" y="2996061"/>
            <a:ext cx="1152128" cy="108012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Арка 27"/>
          <p:cNvSpPr/>
          <p:nvPr/>
        </p:nvSpPr>
        <p:spPr>
          <a:xfrm rot="14630467">
            <a:off x="6355051" y="254591"/>
            <a:ext cx="1868136" cy="2088232"/>
          </a:xfrm>
          <a:prstGeom prst="blockArc">
            <a:avLst>
              <a:gd name="adj1" fmla="val 8031763"/>
              <a:gd name="adj2" fmla="val 1955960"/>
              <a:gd name="adj3" fmla="val 27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English letters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340768"/>
            <a:ext cx="7406640" cy="4752528"/>
          </a:xfrm>
        </p:spPr>
        <p:txBody>
          <a:bodyPr>
            <a:noAutofit/>
          </a:bodyPr>
          <a:lstStyle/>
          <a:p>
            <a:r>
              <a:rPr lang="en-US" sz="8800" b="1" dirty="0" err="1" smtClean="0">
                <a:solidFill>
                  <a:schemeClr val="accent1">
                    <a:lumMod val="75000"/>
                  </a:schemeClr>
                </a:solidFill>
              </a:rPr>
              <a:t>Dd</a:t>
            </a:r>
            <a:r>
              <a:rPr lang="en-US" sz="8800" b="1" dirty="0" smtClean="0">
                <a:solidFill>
                  <a:schemeClr val="accent1">
                    <a:lumMod val="75000"/>
                  </a:schemeClr>
                </a:solidFill>
              </a:rPr>
              <a:t> [</a:t>
            </a:r>
            <a:r>
              <a:rPr lang="en-US" sz="8800" b="1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sz="8800" b="1" dirty="0" smtClean="0">
                <a:solidFill>
                  <a:schemeClr val="accent1">
                    <a:lumMod val="75000"/>
                  </a:schemeClr>
                </a:solidFill>
              </a:rPr>
              <a:t>ː] </a:t>
            </a:r>
          </a:p>
          <a:p>
            <a:r>
              <a:rPr lang="en-US" sz="8800" b="1" dirty="0" smtClean="0">
                <a:solidFill>
                  <a:srgbClr val="FF0000"/>
                </a:solidFill>
              </a:rPr>
              <a:t>      </a:t>
            </a:r>
            <a:r>
              <a:rPr lang="en-US" sz="8800" b="1" dirty="0" err="1" smtClean="0">
                <a:solidFill>
                  <a:srgbClr val="FF0000"/>
                </a:solidFill>
              </a:rPr>
              <a:t>Ee</a:t>
            </a:r>
            <a:r>
              <a:rPr lang="en-US" sz="8800" b="1" dirty="0" smtClean="0">
                <a:solidFill>
                  <a:srgbClr val="FF0000"/>
                </a:solidFill>
              </a:rPr>
              <a:t> [iː] </a:t>
            </a:r>
          </a:p>
          <a:p>
            <a:r>
              <a:rPr lang="en-US" sz="8800" b="1" dirty="0" smtClean="0">
                <a:solidFill>
                  <a:schemeClr val="accent6">
                    <a:lumMod val="50000"/>
                  </a:schemeClr>
                </a:solidFill>
              </a:rPr>
              <a:t>          Ff [</a:t>
            </a:r>
            <a:r>
              <a:rPr lang="en-US" sz="8800" b="1" dirty="0" err="1" smtClean="0">
                <a:solidFill>
                  <a:schemeClr val="accent6">
                    <a:lumMod val="50000"/>
                  </a:schemeClr>
                </a:solidFill>
              </a:rPr>
              <a:t>ef</a:t>
            </a:r>
            <a:r>
              <a:rPr lang="en-US" sz="8800" b="1" dirty="0" smtClean="0">
                <a:solidFill>
                  <a:schemeClr val="accent6">
                    <a:lumMod val="50000"/>
                  </a:schemeClr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English letters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7651576" cy="5040560"/>
          </a:xfrm>
        </p:spPr>
        <p:txBody>
          <a:bodyPr numCol="1">
            <a:normAutofit fontScale="92500" lnSpcReduction="10000"/>
          </a:bodyPr>
          <a:lstStyle/>
          <a:p>
            <a:r>
              <a:rPr lang="en-US" sz="8800" b="1" dirty="0" smtClean="0">
                <a:solidFill>
                  <a:schemeClr val="accent6">
                    <a:lumMod val="75000"/>
                  </a:schemeClr>
                </a:solidFill>
              </a:rPr>
              <a:t>Gg [ʤiː]</a:t>
            </a:r>
          </a:p>
          <a:p>
            <a:r>
              <a:rPr lang="en-US" sz="88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en-US" sz="8000" b="1" dirty="0" smtClean="0">
                <a:solidFill>
                  <a:schemeClr val="accent5"/>
                </a:solidFill>
              </a:rPr>
              <a:t>Hh [eɪʧ]</a:t>
            </a:r>
            <a:endParaRPr lang="ru-RU" sz="8000" b="1" dirty="0" smtClean="0">
              <a:solidFill>
                <a:schemeClr val="accent5"/>
              </a:solidFill>
            </a:endParaRPr>
          </a:p>
          <a:p>
            <a:r>
              <a:rPr lang="ru-RU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smtClean="0">
                <a:solidFill>
                  <a:srgbClr val="FFFF00"/>
                </a:solidFill>
              </a:rPr>
              <a:t>        </a:t>
            </a:r>
            <a:r>
              <a:rPr lang="en-US" sz="8800" b="1" dirty="0" smtClean="0">
                <a:solidFill>
                  <a:srgbClr val="FF0000"/>
                </a:solidFill>
              </a:rPr>
              <a:t>I [aɪ]   </a:t>
            </a:r>
          </a:p>
          <a:p>
            <a:r>
              <a:rPr lang="en-US" sz="8800" b="1" dirty="0" smtClean="0">
                <a:solidFill>
                  <a:srgbClr val="FF0000"/>
                </a:solidFill>
              </a:rPr>
              <a:t>            </a:t>
            </a:r>
            <a:r>
              <a:rPr lang="en-US" sz="8000" b="1" dirty="0" smtClean="0">
                <a:solidFill>
                  <a:schemeClr val="accent3"/>
                </a:solidFill>
              </a:rPr>
              <a:t>Jj [ʤeɪ]</a:t>
            </a:r>
            <a:endParaRPr lang="ru-RU" sz="8800" b="1" dirty="0" smtClean="0">
              <a:solidFill>
                <a:schemeClr val="accent3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English letters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651576" cy="5616624"/>
          </a:xfrm>
        </p:spPr>
        <p:txBody>
          <a:bodyPr>
            <a:normAutofit/>
          </a:bodyPr>
          <a:lstStyle/>
          <a:p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</a:rPr>
              <a:t>Kk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</a:rPr>
              <a:t>keɪ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r>
              <a:rPr lang="en-US" sz="80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8000" b="1" dirty="0" smtClean="0">
                <a:solidFill>
                  <a:srgbClr val="C00000"/>
                </a:solidFill>
              </a:rPr>
              <a:t>    Ll [el] </a:t>
            </a:r>
          </a:p>
          <a:p>
            <a:pPr algn="r"/>
            <a:r>
              <a:rPr lang="en-US" sz="8000" b="1" dirty="0" smtClean="0">
                <a:solidFill>
                  <a:srgbClr val="C00000"/>
                </a:solidFill>
              </a:rPr>
              <a:t>       </a:t>
            </a:r>
            <a:r>
              <a:rPr lang="en-US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Mm [em] </a:t>
            </a:r>
            <a:r>
              <a:rPr lang="ru-RU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en-US" sz="8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Nn</a:t>
            </a:r>
            <a:r>
              <a:rPr lang="en-US" sz="8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8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</a:t>
            </a:r>
            <a:r>
              <a:rPr lang="en-US" sz="77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en</a:t>
            </a:r>
            <a:r>
              <a:rPr lang="en-US" sz="8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]</a:t>
            </a:r>
            <a:endParaRPr lang="en-US" sz="80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68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English letters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124744"/>
            <a:ext cx="7406640" cy="5256584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Oo [əʊ]</a:t>
            </a:r>
            <a:r>
              <a:rPr lang="en-US" sz="8800" dirty="0" smtClean="0"/>
              <a:t> </a:t>
            </a:r>
          </a:p>
          <a:p>
            <a:r>
              <a:rPr lang="en-US" sz="8800" dirty="0" smtClean="0"/>
              <a:t>     </a:t>
            </a:r>
            <a:r>
              <a:rPr lang="en-US" sz="8800" b="1" dirty="0" smtClean="0"/>
              <a:t>Pp </a:t>
            </a:r>
            <a:r>
              <a:rPr lang="en-US" sz="8800" b="1" dirty="0" smtClean="0"/>
              <a:t>[</a:t>
            </a:r>
            <a:r>
              <a:rPr lang="en-US" sz="8800" b="1" dirty="0" smtClean="0"/>
              <a:t>piː]</a:t>
            </a:r>
            <a:r>
              <a:rPr lang="ru-RU" sz="8800" b="1" dirty="0" smtClean="0">
                <a:solidFill>
                  <a:schemeClr val="accent1"/>
                </a:solidFill>
              </a:rPr>
              <a:t> </a:t>
            </a:r>
            <a:endParaRPr lang="en-US" sz="8800" b="1" dirty="0" smtClean="0">
              <a:solidFill>
                <a:schemeClr val="accent1"/>
              </a:solidFill>
            </a:endParaRPr>
          </a:p>
          <a:p>
            <a:r>
              <a:rPr lang="en-US" sz="8800" b="1" dirty="0" smtClean="0">
                <a:solidFill>
                  <a:schemeClr val="accent1"/>
                </a:solidFill>
              </a:rPr>
              <a:t>        </a:t>
            </a:r>
            <a: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  <a:t>Qq </a:t>
            </a:r>
            <a: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  <a:t>[kjuː]</a:t>
            </a:r>
            <a:endParaRPr lang="ru-RU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English letters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908720"/>
            <a:ext cx="7579568" cy="5616624"/>
          </a:xfrm>
        </p:spPr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chemeClr val="accent3">
                    <a:lumMod val="50000"/>
                  </a:schemeClr>
                </a:solidFill>
              </a:rPr>
              <a:t>Rr</a:t>
            </a:r>
            <a:r>
              <a:rPr lang="en-US" sz="7200" b="1" dirty="0" smtClean="0">
                <a:solidFill>
                  <a:schemeClr val="accent3">
                    <a:lumMod val="50000"/>
                  </a:schemeClr>
                </a:solidFill>
              </a:rPr>
              <a:t> [ɑː]  </a:t>
            </a:r>
            <a:endParaRPr lang="en-US" sz="7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7200" b="1" dirty="0" smtClean="0">
                <a:solidFill>
                  <a:srgbClr val="00B0F0"/>
                </a:solidFill>
              </a:rPr>
              <a:t>Ss </a:t>
            </a:r>
            <a:r>
              <a:rPr lang="en-US" sz="7200" b="1" dirty="0" smtClean="0">
                <a:solidFill>
                  <a:srgbClr val="00B0F0"/>
                </a:solidFill>
              </a:rPr>
              <a:t>[</a:t>
            </a:r>
            <a:r>
              <a:rPr lang="en-US" sz="7200" b="1" dirty="0" err="1" smtClean="0">
                <a:solidFill>
                  <a:srgbClr val="00B0F0"/>
                </a:solidFill>
              </a:rPr>
              <a:t>es</a:t>
            </a:r>
            <a:r>
              <a:rPr lang="en-US" sz="7200" b="1" dirty="0" smtClean="0">
                <a:solidFill>
                  <a:srgbClr val="00B0F0"/>
                </a:solidFill>
              </a:rPr>
              <a:t>]</a:t>
            </a:r>
            <a:r>
              <a:rPr lang="ru-RU" sz="7200" b="1" dirty="0" smtClean="0">
                <a:solidFill>
                  <a:srgbClr val="00B0F0"/>
                </a:solidFill>
              </a:rPr>
              <a:t> </a:t>
            </a:r>
            <a:endParaRPr lang="en-US" sz="7200" b="1" dirty="0" smtClean="0">
              <a:solidFill>
                <a:srgbClr val="00B0F0"/>
              </a:solidFill>
            </a:endParaRPr>
          </a:p>
          <a:p>
            <a:pPr algn="r"/>
            <a:r>
              <a:rPr lang="en-US" sz="7200" b="1" dirty="0" smtClean="0">
                <a:solidFill>
                  <a:srgbClr val="00B0F0"/>
                </a:solidFill>
              </a:rPr>
              <a:t>        </a:t>
            </a:r>
            <a:r>
              <a:rPr lang="en-US" sz="7200" b="1" dirty="0" err="1" smtClean="0">
                <a:solidFill>
                  <a:schemeClr val="bg2">
                    <a:lumMod val="50000"/>
                  </a:schemeClr>
                </a:solidFill>
              </a:rPr>
              <a:t>Tt</a:t>
            </a:r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</a:rPr>
              <a:t> [</a:t>
            </a:r>
            <a:r>
              <a:rPr lang="en-US" sz="7200" b="1" dirty="0" err="1" smtClean="0">
                <a:solidFill>
                  <a:schemeClr val="bg2">
                    <a:lumMod val="50000"/>
                  </a:schemeClr>
                </a:solidFill>
              </a:rPr>
              <a:t>ti</a:t>
            </a:r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</a:rPr>
              <a:t>ː] </a:t>
            </a:r>
            <a:r>
              <a:rPr lang="en-US" sz="7200" b="1" dirty="0" err="1" smtClean="0">
                <a:solidFill>
                  <a:schemeClr val="accent6">
                    <a:lumMod val="75000"/>
                  </a:schemeClr>
                </a:solidFill>
              </a:rPr>
              <a:t>Uu</a:t>
            </a:r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7200" b="1" dirty="0" err="1" smtClean="0">
                <a:solidFill>
                  <a:schemeClr val="accent6">
                    <a:lumMod val="75000"/>
                  </a:schemeClr>
                </a:solidFill>
              </a:rPr>
              <a:t>ju</a:t>
            </a:r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</a:rPr>
              <a:t>ː]</a:t>
            </a:r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r"/>
            <a:r>
              <a:rPr lang="en-US" sz="8000" b="1" dirty="0" smtClean="0">
                <a:solidFill>
                  <a:schemeClr val="tx2"/>
                </a:solidFill>
              </a:rPr>
              <a:t>Vv </a:t>
            </a:r>
            <a:r>
              <a:rPr lang="en-US" sz="8000" b="1" dirty="0" smtClean="0">
                <a:solidFill>
                  <a:schemeClr val="tx2"/>
                </a:solidFill>
              </a:rPr>
              <a:t>[viː]</a:t>
            </a:r>
            <a:endParaRPr lang="ru-RU" sz="8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/>
                </a:solidFill>
              </a:rPr>
              <a:t>English letters</a:t>
            </a:r>
            <a:endParaRPr lang="ru-RU" sz="4400" dirty="0">
              <a:solidFill>
                <a:schemeClr val="accent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723584" cy="5112568"/>
          </a:xfrm>
        </p:spPr>
        <p:txBody>
          <a:bodyPr>
            <a:normAutofit/>
          </a:bodyPr>
          <a:lstStyle/>
          <a:p>
            <a:r>
              <a:rPr lang="en-US" sz="6600" b="1" dirty="0" err="1" smtClean="0">
                <a:solidFill>
                  <a:schemeClr val="accent4"/>
                </a:solidFill>
              </a:rPr>
              <a:t>Ww</a:t>
            </a:r>
            <a:r>
              <a:rPr lang="en-US" sz="6600" b="1" dirty="0" smtClean="0">
                <a:solidFill>
                  <a:schemeClr val="accent4"/>
                </a:solidFill>
              </a:rPr>
              <a:t> [ˈ</a:t>
            </a:r>
            <a:r>
              <a:rPr lang="en-US" sz="6600" b="1" dirty="0" err="1" smtClean="0">
                <a:solidFill>
                  <a:schemeClr val="accent4"/>
                </a:solidFill>
              </a:rPr>
              <a:t>dʌb</a:t>
            </a:r>
            <a:r>
              <a:rPr lang="en-US" sz="6600" b="1" dirty="0" smtClean="0">
                <a:solidFill>
                  <a:schemeClr val="accent4"/>
                </a:solidFill>
              </a:rPr>
              <a:t>(ə)</a:t>
            </a:r>
            <a:r>
              <a:rPr lang="en-US" sz="6600" b="1" dirty="0" err="1" smtClean="0">
                <a:solidFill>
                  <a:schemeClr val="accent4"/>
                </a:solidFill>
              </a:rPr>
              <a:t>lju</a:t>
            </a:r>
            <a:r>
              <a:rPr lang="en-US" sz="6600" b="1" dirty="0" smtClean="0">
                <a:solidFill>
                  <a:schemeClr val="accent4"/>
                </a:solidFill>
              </a:rPr>
              <a:t>ː] </a:t>
            </a:r>
          </a:p>
          <a:p>
            <a:r>
              <a:rPr lang="en-US" sz="6600" b="1" dirty="0" smtClean="0">
                <a:solidFill>
                  <a:schemeClr val="accent4"/>
                </a:solidFill>
              </a:rPr>
              <a:t> </a:t>
            </a:r>
            <a:r>
              <a:rPr lang="en-US" sz="7200" b="1" dirty="0" smtClean="0">
                <a:solidFill>
                  <a:srgbClr val="FFC000"/>
                </a:solidFill>
              </a:rPr>
              <a:t>Xx </a:t>
            </a:r>
            <a:r>
              <a:rPr lang="en-US" sz="7200" b="1" dirty="0" smtClean="0">
                <a:solidFill>
                  <a:srgbClr val="FFC000"/>
                </a:solidFill>
              </a:rPr>
              <a:t>[</a:t>
            </a:r>
            <a:r>
              <a:rPr lang="en-US" sz="7200" b="1" dirty="0" err="1" smtClean="0">
                <a:solidFill>
                  <a:srgbClr val="FFC000"/>
                </a:solidFill>
              </a:rPr>
              <a:t>eks</a:t>
            </a:r>
            <a:r>
              <a:rPr lang="en-US" sz="7200" b="1" dirty="0" smtClean="0">
                <a:solidFill>
                  <a:srgbClr val="FFC000"/>
                </a:solidFill>
              </a:rPr>
              <a:t>] </a:t>
            </a:r>
            <a:endParaRPr lang="ru-RU" sz="7200" b="1" dirty="0" smtClean="0">
              <a:solidFill>
                <a:srgbClr val="FFC000"/>
              </a:solidFill>
            </a:endParaRPr>
          </a:p>
          <a:p>
            <a:r>
              <a:rPr lang="en-US" sz="7200" b="1" dirty="0" smtClean="0">
                <a:solidFill>
                  <a:schemeClr val="accent4"/>
                </a:solidFill>
              </a:rPr>
              <a:t>    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[</a:t>
            </a:r>
            <a:r>
              <a:rPr lang="en-US" sz="7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waɪ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endParaRPr lang="ru-RU" sz="7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7200" b="1" dirty="0" err="1" smtClean="0">
                <a:solidFill>
                  <a:schemeClr val="accent5">
                    <a:lumMod val="75000"/>
                  </a:schemeClr>
                </a:solidFill>
              </a:rPr>
              <a:t>Zz</a:t>
            </a:r>
            <a:r>
              <a:rPr lang="en-US" sz="7200" b="1" dirty="0" smtClean="0">
                <a:solidFill>
                  <a:schemeClr val="accent5">
                    <a:lumMod val="75000"/>
                  </a:schemeClr>
                </a:solidFill>
              </a:rPr>
              <a:t> [zed]</a:t>
            </a:r>
            <a:endParaRPr lang="ru-RU" sz="7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</a:rPr>
              <a:t>Guess?</a:t>
            </a:r>
            <a:endParaRPr lang="ru-RU" sz="4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908720"/>
            <a:ext cx="7406640" cy="5688632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A </a:t>
            </a:r>
            <a:r>
              <a:rPr lang="en-US" sz="9600" b="1" dirty="0" smtClean="0">
                <a:solidFill>
                  <a:srgbClr val="FF0000"/>
                </a:solidFill>
              </a:rPr>
              <a:t>[</a:t>
            </a:r>
            <a:r>
              <a:rPr lang="en-US" sz="9600" b="1" dirty="0" err="1" smtClean="0">
                <a:solidFill>
                  <a:srgbClr val="FF0000"/>
                </a:solidFill>
              </a:rPr>
              <a:t>eɪ</a:t>
            </a:r>
            <a:r>
              <a:rPr lang="en-US" sz="9600" b="1" dirty="0" smtClean="0">
                <a:solidFill>
                  <a:srgbClr val="FF0000"/>
                </a:solidFill>
              </a:rPr>
              <a:t>]</a:t>
            </a:r>
            <a:endParaRPr lang="ru-RU" sz="9600" b="1" dirty="0" smtClean="0">
              <a:solidFill>
                <a:srgbClr val="FF0000"/>
              </a:solidFill>
            </a:endParaRPr>
          </a:p>
          <a:p>
            <a:r>
              <a:rPr lang="ru-RU" sz="9600" b="1" dirty="0" smtClean="0">
                <a:solidFill>
                  <a:srgbClr val="FF0000"/>
                </a:solidFill>
              </a:rPr>
              <a:t> </a:t>
            </a:r>
            <a:r>
              <a:rPr lang="ru-RU" sz="9600" b="1" dirty="0" smtClean="0">
                <a:solidFill>
                  <a:srgbClr val="FF0000"/>
                </a:solidFill>
              </a:rPr>
              <a:t>        </a:t>
            </a:r>
            <a:r>
              <a:rPr lang="ru-RU" sz="9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_____</a:t>
            </a:r>
            <a:endParaRPr lang="en-US" sz="9600" b="1" dirty="0" smtClean="0">
              <a:solidFill>
                <a:srgbClr val="FF0000"/>
              </a:solidFill>
            </a:endParaRPr>
          </a:p>
          <a:p>
            <a:r>
              <a:rPr lang="en-US" sz="9600" b="1" dirty="0" smtClean="0">
                <a:solidFill>
                  <a:srgbClr val="FF0000"/>
                </a:solidFill>
              </a:rPr>
              <a:t>         </a:t>
            </a:r>
            <a:r>
              <a:rPr lang="en-US" sz="9600" b="1" dirty="0" smtClean="0">
                <a:solidFill>
                  <a:srgbClr val="00B050"/>
                </a:solidFill>
              </a:rPr>
              <a:t>Cc </a:t>
            </a:r>
            <a:r>
              <a:rPr lang="en-US" sz="9600" b="1" dirty="0" smtClean="0">
                <a:solidFill>
                  <a:srgbClr val="00B050"/>
                </a:solidFill>
              </a:rPr>
              <a:t>[</a:t>
            </a:r>
            <a:r>
              <a:rPr lang="en-US" sz="9600" b="1" dirty="0" err="1" smtClean="0">
                <a:solidFill>
                  <a:srgbClr val="00B050"/>
                </a:solidFill>
              </a:rPr>
              <a:t>si</a:t>
            </a:r>
            <a:r>
              <a:rPr lang="en-US" sz="9600" b="1" dirty="0" smtClean="0">
                <a:solidFill>
                  <a:srgbClr val="00B050"/>
                </a:solidFill>
              </a:rPr>
              <a:t>ː]</a:t>
            </a:r>
            <a:endParaRPr lang="ru-RU" sz="96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Guess?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766680" cy="5112568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Gg [ʤiː]</a:t>
            </a:r>
          </a:p>
          <a:p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ru-RU" sz="7200" b="1" dirty="0" smtClean="0">
                <a:solidFill>
                  <a:schemeClr val="accent5"/>
                </a:solidFill>
              </a:rPr>
              <a:t>_______</a:t>
            </a:r>
            <a:endParaRPr lang="ru-RU" sz="7200" b="1" dirty="0" smtClean="0">
              <a:solidFill>
                <a:schemeClr val="accent5"/>
              </a:solidFill>
            </a:endParaRPr>
          </a:p>
          <a:p>
            <a:r>
              <a:rPr lang="ru-RU" sz="7200" b="1" dirty="0" smtClean="0">
                <a:solidFill>
                  <a:srgbClr val="FFFF00"/>
                </a:solidFill>
              </a:rPr>
              <a:t> </a:t>
            </a:r>
            <a:r>
              <a:rPr lang="en-US" sz="7200" b="1" dirty="0" smtClean="0">
                <a:solidFill>
                  <a:srgbClr val="FFFF00"/>
                </a:solidFill>
              </a:rPr>
              <a:t>        </a:t>
            </a:r>
            <a:r>
              <a:rPr lang="en-US" sz="8000" b="1" dirty="0" smtClean="0">
                <a:solidFill>
                  <a:srgbClr val="FF0000"/>
                </a:solidFill>
              </a:rPr>
              <a:t>I [aɪ]   </a:t>
            </a:r>
          </a:p>
          <a:p>
            <a:r>
              <a:rPr lang="en-US" sz="8000" b="1" dirty="0" smtClean="0">
                <a:solidFill>
                  <a:srgbClr val="FF0000"/>
                </a:solidFill>
              </a:rPr>
              <a:t>            </a:t>
            </a:r>
            <a:r>
              <a:rPr lang="ru-RU" sz="8000" b="1" dirty="0" smtClean="0">
                <a:solidFill>
                  <a:srgbClr val="FF0000"/>
                </a:solidFill>
              </a:rPr>
              <a:t>  </a:t>
            </a:r>
            <a:r>
              <a:rPr lang="en-US" sz="7200" b="1" dirty="0" smtClean="0">
                <a:solidFill>
                  <a:schemeClr val="accent3"/>
                </a:solidFill>
              </a:rPr>
              <a:t>Jj </a:t>
            </a:r>
            <a:r>
              <a:rPr lang="en-US" sz="7200" b="1" dirty="0" smtClean="0">
                <a:solidFill>
                  <a:schemeClr val="accent3"/>
                </a:solidFill>
              </a:rPr>
              <a:t>[ʤeɪ]</a:t>
            </a:r>
            <a:endParaRPr lang="ru-RU" sz="8000" b="1" dirty="0" smtClean="0">
              <a:solidFill>
                <a:schemeClr val="accent3"/>
              </a:solidFill>
            </a:endParaRPr>
          </a:p>
          <a:p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</TotalTime>
  <Words>181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English letters</vt:lpstr>
      <vt:lpstr>English letters</vt:lpstr>
      <vt:lpstr>English letters</vt:lpstr>
      <vt:lpstr>English letters</vt:lpstr>
      <vt:lpstr>English letters</vt:lpstr>
      <vt:lpstr>English letters</vt:lpstr>
      <vt:lpstr>English letters</vt:lpstr>
      <vt:lpstr>Guess?</vt:lpstr>
      <vt:lpstr>Guess?</vt:lpstr>
      <vt:lpstr>Guess?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Nataliya</dc:creator>
  <cp:lastModifiedBy>Nataliya</cp:lastModifiedBy>
  <cp:revision>11</cp:revision>
  <dcterms:created xsi:type="dcterms:W3CDTF">2020-04-02T08:09:28Z</dcterms:created>
  <dcterms:modified xsi:type="dcterms:W3CDTF">2020-04-04T11:53:53Z</dcterms:modified>
</cp:coreProperties>
</file>